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5D2A087-8C48-41C8-8CA0-AE1208BE43A0}">
          <p14:sldIdLst>
            <p14:sldId id="256"/>
            <p14:sldId id="257"/>
            <p14:sldId id="258"/>
            <p14:sldId id="259"/>
            <p14:sldId id="262"/>
            <p14:sldId id="260"/>
            <p14:sldId id="263"/>
            <p14:sldId id="261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51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82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18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8949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851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671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26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567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27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3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89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07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63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1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72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71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Compton gamma ray </a:t>
            </a:r>
            <a:r>
              <a:rPr lang="en-US" dirty="0" err="1" smtClean="0"/>
              <a:t>observatorie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Windell Barfield and Landris Baggs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184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14" y="1675863"/>
            <a:ext cx="4975540" cy="27987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364" y="750060"/>
            <a:ext cx="5715000" cy="28173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059" y="3749361"/>
            <a:ext cx="4021773" cy="22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2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they built it/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The Compton Gamma Ray Observatory (GGRO) was a sophisticated satellite observatory dedicated to observing the high-energy </a:t>
            </a:r>
            <a:r>
              <a:rPr lang="en-US" dirty="0" smtClean="0"/>
              <a:t>Universe.</a:t>
            </a:r>
          </a:p>
          <a:p>
            <a:pPr>
              <a:lnSpc>
                <a:spcPct val="200000"/>
              </a:lnSpc>
            </a:pPr>
            <a:r>
              <a:rPr lang="en-US" dirty="0"/>
              <a:t> </a:t>
            </a:r>
            <a:r>
              <a:rPr lang="en-US" dirty="0" smtClean="0"/>
              <a:t>It was designed </a:t>
            </a:r>
            <a:r>
              <a:rPr lang="en-US" dirty="0"/>
              <a:t>to receive gamma rays, very high-energy and short-wavelength electromagnetic radiation produced from subatomic particle </a:t>
            </a:r>
            <a:r>
              <a:rPr lang="en-US" dirty="0" smtClean="0"/>
              <a:t>interactions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It was the second satellite in NASA’s Great Observatories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6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28" y="1754010"/>
            <a:ext cx="5013303" cy="39287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073" y="970006"/>
            <a:ext cx="4806018" cy="375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8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It featured </a:t>
            </a:r>
            <a:r>
              <a:rPr lang="en-US" dirty="0" smtClean="0"/>
              <a:t>four critically important telescopes, which were: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      1. Burst and Transient Source Experiment, (BATSE</a:t>
            </a:r>
            <a:r>
              <a:rPr lang="en-US" dirty="0" smtClean="0"/>
              <a:t>): searched the sky for gamma ray bursts.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      2. The Oriented Scintillation Spectrometer Experiment, (OSSE), detected gamma rays entering the field of view of any of four detector </a:t>
            </a:r>
            <a:r>
              <a:rPr lang="en-US" dirty="0" smtClean="0"/>
              <a:t>modules.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/>
              <a:t>3. The Imaging Compton Telescope, (</a:t>
            </a:r>
            <a:r>
              <a:rPr lang="en-US" dirty="0" smtClean="0"/>
              <a:t>COMPTEL</a:t>
            </a:r>
            <a:r>
              <a:rPr lang="en-US" dirty="0"/>
              <a:t>), tuned to the 0.75-30 MeV energy range and determined the angle of arrival of photons to within a </a:t>
            </a:r>
            <a:r>
              <a:rPr lang="en-US" dirty="0" smtClean="0"/>
              <a:t>degree.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/>
              <a:t>4. The Energetic Gamma Ray Experiment Telescope, (EGRET) measured high energy (20 MeV to 30 </a:t>
            </a:r>
            <a:r>
              <a:rPr lang="en-US" dirty="0" err="1"/>
              <a:t>GeV</a:t>
            </a:r>
            <a:r>
              <a:rPr lang="en-US" dirty="0"/>
              <a:t>) gamma ray source positions to a fraction of a degree and photon energy to within 15 percent.</a:t>
            </a:r>
          </a:p>
        </p:txBody>
      </p:sp>
    </p:spTree>
    <p:extLst>
      <p:ext uri="{BB962C8B-B14F-4D97-AF65-F5344CB8AC3E}">
        <p14:creationId xmlns:p14="http://schemas.microsoft.com/office/powerpoint/2010/main" val="16185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49" y="1196528"/>
            <a:ext cx="3764436" cy="22639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975" y="2514600"/>
            <a:ext cx="5629275" cy="3619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266" y="3757679"/>
            <a:ext cx="3499149" cy="255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Results/data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9860"/>
            <a:ext cx="10820400" cy="5100033"/>
          </a:xfrm>
        </p:spPr>
        <p:txBody>
          <a:bodyPr>
            <a:normAutofit/>
          </a:bodyPr>
          <a:lstStyle/>
          <a:p>
            <a:pPr>
              <a:lnSpc>
                <a:spcPct val="220000"/>
              </a:lnSpc>
            </a:pPr>
            <a:endParaRPr lang="en-US" sz="1100" dirty="0" smtClean="0"/>
          </a:p>
          <a:p>
            <a:pPr>
              <a:lnSpc>
                <a:spcPct val="220000"/>
              </a:lnSpc>
            </a:pPr>
            <a:r>
              <a:rPr lang="en-US" sz="1100" dirty="0" smtClean="0"/>
              <a:t> The </a:t>
            </a:r>
            <a:r>
              <a:rPr lang="en-US" sz="1100" dirty="0"/>
              <a:t>EGRET instrument conducted the first all sky survey above 100 MeV. Using four years of data it discovered 271 sources, 170 of which were unidentified.</a:t>
            </a:r>
          </a:p>
          <a:p>
            <a:pPr>
              <a:lnSpc>
                <a:spcPct val="220000"/>
              </a:lnSpc>
            </a:pPr>
            <a:r>
              <a:rPr lang="en-US" sz="1100" dirty="0"/>
              <a:t>The COMPTEL instrument completed an all sky map of 26</a:t>
            </a:r>
          </a:p>
          <a:p>
            <a:pPr>
              <a:lnSpc>
                <a:spcPct val="220000"/>
              </a:lnSpc>
            </a:pPr>
            <a:r>
              <a:rPr lang="en-US" sz="1100" dirty="0"/>
              <a:t>Al (a radioactive isotope of aluminum).</a:t>
            </a:r>
          </a:p>
          <a:p>
            <a:pPr>
              <a:lnSpc>
                <a:spcPct val="220000"/>
              </a:lnSpc>
            </a:pPr>
            <a:r>
              <a:rPr lang="en-US" sz="1100" dirty="0"/>
              <a:t>The OSSE instrument completed the most comprehensive survey of the galactic center, and discovered a possible antimatter "cloud" above the center.</a:t>
            </a:r>
          </a:p>
          <a:p>
            <a:pPr>
              <a:lnSpc>
                <a:spcPct val="220000"/>
              </a:lnSpc>
            </a:pPr>
            <a:r>
              <a:rPr lang="en-US" sz="1100" dirty="0"/>
              <a:t>The BATSE instrument averaged one gamma ray burst event detection per day for a total of approximately 2700 detections. It definitively showed that the majority of gamma-ray bursts must originate in distant galaxies, not nearby in our own Milky Way, and therefore must be enormously energetic.</a:t>
            </a:r>
          </a:p>
          <a:p>
            <a:pPr>
              <a:lnSpc>
                <a:spcPct val="220000"/>
              </a:lnSpc>
            </a:pPr>
            <a:r>
              <a:rPr lang="en-US" sz="1100" dirty="0"/>
              <a:t>The discovery of the first four soft gamma ray repeaters; these sources were relatively weak, mostly below 100 </a:t>
            </a:r>
            <a:r>
              <a:rPr lang="en-US" sz="1100" dirty="0" err="1"/>
              <a:t>keV</a:t>
            </a:r>
            <a:r>
              <a:rPr lang="en-US" sz="1100" dirty="0"/>
              <a:t> and had unpredictable periods of activity and inactivity</a:t>
            </a:r>
          </a:p>
          <a:p>
            <a:pPr>
              <a:lnSpc>
                <a:spcPct val="220000"/>
              </a:lnSpc>
            </a:pPr>
            <a:r>
              <a:rPr lang="en-US" sz="1100" dirty="0"/>
              <a:t>The separation of GRBs into two time profiles: short duration GRBs that last less than 2 seconds, and long duration GRBs that last longer than this.</a:t>
            </a:r>
          </a:p>
        </p:txBody>
      </p:sp>
    </p:spTree>
    <p:extLst>
      <p:ext uri="{BB962C8B-B14F-4D97-AF65-F5344CB8AC3E}">
        <p14:creationId xmlns:p14="http://schemas.microsoft.com/office/powerpoint/2010/main" val="193016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Results/ data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The completion of both a pulsar survey and a supernova remnant survey</a:t>
            </a:r>
          </a:p>
          <a:p>
            <a:pPr>
              <a:lnSpc>
                <a:spcPct val="200000"/>
              </a:lnSpc>
            </a:pPr>
            <a:r>
              <a:rPr lang="en-US" dirty="0"/>
              <a:t>The discovery of terrestrial gamma ray sources in 1994 that came from thunderclouds</a:t>
            </a:r>
          </a:p>
        </p:txBody>
      </p:sp>
    </p:spTree>
    <p:extLst>
      <p:ext uri="{BB962C8B-B14F-4D97-AF65-F5344CB8AC3E}">
        <p14:creationId xmlns:p14="http://schemas.microsoft.com/office/powerpoint/2010/main" val="74829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06" y="1577996"/>
            <a:ext cx="2936651" cy="2949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381" y="719740"/>
            <a:ext cx="4597858" cy="19484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6835" y="3052995"/>
            <a:ext cx="4505325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9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to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After one of its 3 gyroscopes failed in December 1999, the observatory was deliberately de-orbited. 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At </a:t>
            </a:r>
            <a:r>
              <a:rPr lang="en-US" dirty="0"/>
              <a:t>the time, the observatory was still operational, however the failure of another gyroscope would have made de-orbiting much more difficult and dangerous</a:t>
            </a:r>
            <a:r>
              <a:rPr lang="en-US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The debris from the satellite landed out in the Pacific Ocean.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45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57</TotalTime>
  <Words>469</Words>
  <Application>Microsoft Office PowerPoint</Application>
  <PresentationFormat>Widescreen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Vapor Trail</vt:lpstr>
      <vt:lpstr>The Compton gamma ray observatorie</vt:lpstr>
      <vt:lpstr>Why they built it/ purpose</vt:lpstr>
      <vt:lpstr>PowerPoint Presentation</vt:lpstr>
      <vt:lpstr>Engineering </vt:lpstr>
      <vt:lpstr>PowerPoint Presentation</vt:lpstr>
      <vt:lpstr>Results/data</vt:lpstr>
      <vt:lpstr>Results/ data Continued</vt:lpstr>
      <vt:lpstr>PowerPoint Presentation</vt:lpstr>
      <vt:lpstr>What happened to it?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Compton gamma ray telescope</dc:title>
  <dc:creator>Landris Baggs</dc:creator>
  <cp:lastModifiedBy>Landris Baggs</cp:lastModifiedBy>
  <cp:revision>8</cp:revision>
  <dcterms:created xsi:type="dcterms:W3CDTF">2014-02-11T21:49:25Z</dcterms:created>
  <dcterms:modified xsi:type="dcterms:W3CDTF">2014-02-11T22:47:23Z</dcterms:modified>
</cp:coreProperties>
</file>